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2502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14523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39195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0665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3586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516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212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817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070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52470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3740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4415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6465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hape 14"/>
          <p:cNvCxnSpPr/>
          <p:nvPr/>
        </p:nvCxnSpPr>
        <p:spPr>
          <a:xfrm>
            <a:off x="514350" y="5349901"/>
            <a:ext cx="8629649" cy="2381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381000" y="4853410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385218" y="-526256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marL="742950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marL="1143000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marL="1600200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marL="20574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655637" y="350838"/>
            <a:ext cx="5851525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marL="742950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marL="1143000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marL="1600200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marL="20574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marL="742950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marL="1143000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marL="1600200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marL="20574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hape 27"/>
          <p:cNvCxnSpPr/>
          <p:nvPr/>
        </p:nvCxnSpPr>
        <p:spPr>
          <a:xfrm>
            <a:off x="514350" y="3444901"/>
            <a:ext cx="8629649" cy="2381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r" rtl="0">
              <a:spcBef>
                <a:spcPts val="0"/>
              </a:spcBef>
              <a:buClr>
                <a:srgbClr val="DDD2B1"/>
              </a:buClr>
              <a:buFont typeface="Source Sans Pro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80475" y="2947084"/>
            <a:ext cx="8686800" cy="1184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81443" y="666750"/>
            <a:ext cx="4290555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B07621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buFont typeface="Source Sans Pro"/>
              <a:buNone/>
              <a:defRPr/>
            </a:lvl2pPr>
            <a:lvl3pPr rtl="0">
              <a:spcBef>
                <a:spcPts val="0"/>
              </a:spcBef>
              <a:buFont typeface="Source Sans Pro"/>
              <a:buNone/>
              <a:defRPr/>
            </a:lvl3pPr>
            <a:lvl4pPr rtl="0">
              <a:spcBef>
                <a:spcPts val="0"/>
              </a:spcBef>
              <a:buFont typeface="Source Sans Pro"/>
              <a:buNone/>
              <a:defRPr/>
            </a:lvl4pPr>
            <a:lvl5pPr rtl="0">
              <a:spcBef>
                <a:spcPts val="0"/>
              </a:spcBef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B07621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buFont typeface="Source Sans Pro"/>
              <a:buNone/>
              <a:defRPr/>
            </a:lvl2pPr>
            <a:lvl3pPr rtl="0">
              <a:spcBef>
                <a:spcPts val="0"/>
              </a:spcBef>
              <a:buFont typeface="Source Sans Pro"/>
              <a:buNone/>
              <a:defRPr/>
            </a:lvl3pPr>
            <a:lvl4pPr rtl="0">
              <a:spcBef>
                <a:spcPts val="0"/>
              </a:spcBef>
              <a:buFont typeface="Source Sans Pro"/>
              <a:buNone/>
              <a:defRPr/>
            </a:lvl4pPr>
            <a:lvl5pPr rtl="0">
              <a:spcBef>
                <a:spcPts val="0"/>
              </a:spcBef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281443" y="1316037"/>
            <a:ext cx="4290555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6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cxnSp>
        <p:nvCxnSpPr>
          <p:cNvPr id="49" name="Shape 49"/>
          <p:cNvCxnSpPr/>
          <p:nvPr/>
        </p:nvCxnSpPr>
        <p:spPr>
          <a:xfrm>
            <a:off x="514350" y="6019800"/>
            <a:ext cx="8629649" cy="2381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hape 60"/>
          <p:cNvCxnSpPr/>
          <p:nvPr/>
        </p:nvCxnSpPr>
        <p:spPr>
          <a:xfrm>
            <a:off x="514350" y="5849117"/>
            <a:ext cx="8629649" cy="2381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Source Sans Pro"/>
              <a:buNone/>
              <a:defRPr/>
            </a:lvl1pPr>
            <a:lvl2pPr rtl="0">
              <a:spcBef>
                <a:spcPts val="0"/>
              </a:spcBef>
              <a:buFont typeface="Source Sans Pro"/>
              <a:buNone/>
              <a:defRPr/>
            </a:lvl2pPr>
            <a:lvl3pPr rtl="0">
              <a:spcBef>
                <a:spcPts val="0"/>
              </a:spcBef>
              <a:buFont typeface="Source Sans Pro"/>
              <a:buNone/>
              <a:defRPr/>
            </a:lvl3pPr>
            <a:lvl4pPr rtl="0">
              <a:spcBef>
                <a:spcPts val="0"/>
              </a:spcBef>
              <a:buFont typeface="Source Sans Pro"/>
              <a:buNone/>
              <a:defRPr/>
            </a:lvl4pPr>
            <a:lvl5pPr rtl="0">
              <a:spcBef>
                <a:spcPts val="0"/>
              </a:spcBef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3505200" y="616633"/>
            <a:ext cx="5029199" cy="3657600"/>
          </a:xfrm>
          <a:prstGeom prst="rect">
            <a:avLst/>
          </a:prstGeom>
          <a:solidFill>
            <a:schemeClr val="lt1"/>
          </a:solidFill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81000" y="5533217"/>
            <a:ext cx="5867400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Sour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5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marL="742950" marR="0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marL="1143000" marR="0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marL="1600200" marR="0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marL="2057400" marR="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marL="2514600" marR="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marL="2971800" marR="0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marL="3429000" marR="0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marL="3886200" marR="0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514350" y="1057986"/>
            <a:ext cx="8629649" cy="2381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381000" y="4853410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ELEMENTS OF </a:t>
            </a:r>
            <a:b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</a:b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FICTION AND NONFICTION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4434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NONFICTION GENRES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Autobiography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Biography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Speeches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Essays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Letters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Newspaper articles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Instructions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 books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ELEMENTS OF NONFICTION	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Author’s purpose – to persuade or inform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Author’s perspective – is author biased?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 idea – what the text is about (like a thesis statement)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Supporting details – ideas that support the main idea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Author’s PURPOSE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To Entertain (fiction) – to tell a story</a:t>
            </a:r>
          </a:p>
          <a:p>
            <a:pPr lvl="1"/>
            <a:r>
              <a:rPr lang="en-US" sz="2400" dirty="0" smtClean="0"/>
              <a:t>Structure – Chronological Order/Sequence</a:t>
            </a:r>
          </a:p>
          <a:p>
            <a:endParaRPr lang="en-US" sz="2400" dirty="0"/>
          </a:p>
          <a:p>
            <a:r>
              <a:rPr lang="en-US" sz="2400" dirty="0" smtClean="0"/>
              <a:t>To Inform  - teach, educate, give information, explain</a:t>
            </a:r>
          </a:p>
          <a:p>
            <a:pPr marL="142240" indent="0">
              <a:buNone/>
            </a:pPr>
            <a:r>
              <a:rPr lang="en-US" sz="2400" dirty="0" smtClean="0"/>
              <a:t>	Structure -  Logical Order</a:t>
            </a:r>
          </a:p>
          <a:p>
            <a:pPr marL="142240" indent="0">
              <a:buNone/>
            </a:pPr>
            <a:endParaRPr lang="en-US" sz="2400" dirty="0" smtClean="0"/>
          </a:p>
          <a:p>
            <a:r>
              <a:rPr lang="en-US" sz="2400" dirty="0" smtClean="0"/>
              <a:t>To Persuade – convince, argue</a:t>
            </a:r>
          </a:p>
          <a:p>
            <a:pPr lvl="1"/>
            <a:r>
              <a:rPr lang="en-US" sz="2400" dirty="0" smtClean="0"/>
              <a:t>Structure – Logical, Spatial, etc…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76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 dirty="0" smtClean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Author’s PERSPECTIVE</a:t>
            </a:r>
            <a:endParaRPr lang="en-US" sz="3600" b="0" i="0" u="none" strike="noStrike" cap="none" baseline="0" dirty="0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SzPct val="70000"/>
            </a:pPr>
            <a:r>
              <a:rPr lang="en-US" sz="32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Tone - the attitude of the writer </a:t>
            </a:r>
            <a:endParaRPr lang="en-US" sz="3200" dirty="0" smtClean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indent="-342900">
              <a:spcBef>
                <a:spcPts val="0"/>
              </a:spcBef>
              <a:buSzPct val="70000"/>
            </a:pPr>
            <a:r>
              <a:rPr lang="en-US" sz="3200" b="0" i="0" u="none" strike="noStrike" cap="none" baseline="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Fact </a:t>
            </a:r>
            <a:r>
              <a:rPr lang="en-US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a true statement; can be proved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Opinion – point of view of an author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Generalization - stereotyping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Bias – being </a:t>
            </a:r>
            <a:r>
              <a:rPr lang="en-US" sz="3200" b="0" i="0" u="none" strike="noStrike" cap="none" baseline="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opinionated</a:t>
            </a:r>
          </a:p>
          <a:p>
            <a:pPr lvl="0" indent="-403860">
              <a:buClr>
                <a:schemeClr val="dk2"/>
              </a:buClr>
              <a:buSzPct val="100000"/>
              <a:buFont typeface="Source Sans Pro"/>
              <a:buChar char="✕"/>
            </a:pPr>
            <a:r>
              <a:rPr lang="en-US" sz="32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Pathos - emotional proof</a:t>
            </a:r>
          </a:p>
          <a:p>
            <a:pPr lvl="0" indent="-403860">
              <a:buClr>
                <a:schemeClr val="dk2"/>
              </a:buClr>
              <a:buSzPct val="100000"/>
              <a:buFont typeface="Source Sans Pro"/>
              <a:buChar char="✕"/>
            </a:pPr>
            <a:r>
              <a:rPr lang="en-US" sz="32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Logos - logical proof (facts)</a:t>
            </a:r>
          </a:p>
          <a:p>
            <a:pPr lvl="0" indent="-403860">
              <a:buClr>
                <a:schemeClr val="dk2"/>
              </a:buClr>
              <a:buSzPct val="100000"/>
              <a:buFont typeface="Source Sans Pro"/>
              <a:buChar char="✕"/>
            </a:pPr>
            <a:r>
              <a:rPr lang="en-US" sz="32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Ethos - ethical proof (testimony, quote)</a:t>
            </a:r>
          </a:p>
          <a:p>
            <a:pPr lvl="0" indent="-403860">
              <a:buClr>
                <a:schemeClr val="dk2"/>
              </a:buClr>
              <a:buSzPct val="100000"/>
              <a:buFont typeface="Source Sans Pro"/>
              <a:buChar char="✕"/>
            </a:pPr>
            <a:r>
              <a:rPr lang="en-US" sz="32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Fallacies - false truths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endParaRPr lang="en-US" sz="320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TYPES OF READING/WRITING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Poetry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Drama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Prose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Fiction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Nonfiction</a:t>
            </a:r>
          </a:p>
          <a:p>
            <a:pPr marL="742950" marR="0" lvl="1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1" indent="0" algn="l" rtl="0">
              <a:spcBef>
                <a:spcPts val="560"/>
              </a:spcBef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FICTION GENRES	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Science fiction			Folk tales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Satire				Fairytales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Fantasy				Fables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Mystery				Tall Tales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Horror				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Legend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Suspense Thriller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FICTION ELEMENTS	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7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Author’s purpose – to narrate or entertain (to tell a story)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7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Character – who the story is about; Flat, round, static, dynamic, antagonist, protagonist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7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Setting  - time, place, mood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7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Plot – the sequence of events in a story; rising action, climax, falling action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7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Theme – what the story is about; the message from the author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7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Point of View – 1</a:t>
            </a:r>
            <a:r>
              <a:rPr lang="en-US" sz="2700" b="0" i="0" u="none" strike="noStrike" cap="none" baseline="30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</a:t>
            </a:r>
            <a:r>
              <a:rPr lang="en-US" sz="27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person, 3</a:t>
            </a:r>
            <a:r>
              <a:rPr lang="en-US" sz="2700" b="0" i="0" u="none" strike="noStrike" cap="none" baseline="30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rd</a:t>
            </a:r>
            <a:r>
              <a:rPr lang="en-US" sz="27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person limited, 3</a:t>
            </a:r>
            <a:r>
              <a:rPr lang="en-US" sz="2700" b="0" i="0" u="none" strike="noStrike" cap="none" baseline="30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rd</a:t>
            </a:r>
            <a:r>
              <a:rPr lang="en-US" sz="27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person omniscient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CHARACTER	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Flat – a character that we know nothing about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Round – a character that we know about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Static – a character that never changes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Dynamic – a character that changes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Antagonist – a character that opposes the protagonist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Protagonist – a character that faces conflict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SETTING	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 – when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– where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Mood – how the story makes you feel; this is created by the tone that the author uses; Tone is created by diction (choice of words)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PLOT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Rising action – the conflicts that occur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conflicts – issues within yourself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External conflicts – issues caused by external forces such as nature or other people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Climax – the high point of the story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Falling action – how the conflicts are resolved</a:t>
            </a:r>
          </a:p>
          <a:p>
            <a:pPr marL="342900" marR="0" lvl="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THEME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is the message that the author wants you to know; it is usually summarized in one or two words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Friendship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Love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Revenge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Survival</a:t>
            </a:r>
          </a:p>
          <a:p>
            <a:pPr marL="342900" marR="0" lvl="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POINT OF VIEW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8833"/>
              <a:buFont typeface="Noto Symbol"/>
              <a:buChar char="✕"/>
            </a:pPr>
            <a:r>
              <a:rPr lang="en-US" sz="295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 person pov – the narrator is one of the characters telling the story from his/her point of view; Uses “I”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accent1"/>
              </a:buClr>
              <a:buSzPct val="68833"/>
              <a:buFont typeface="Noto Symbol"/>
              <a:buChar char="✕"/>
            </a:pPr>
            <a:r>
              <a:rPr lang="en-US" sz="295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Third person limited pov – the unknown narrator tells a story about the main character; the reader knows about the main character only; Uses “he, she, it”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accent1"/>
              </a:buClr>
              <a:buSzPct val="68833"/>
              <a:buFont typeface="Noto Symbol"/>
              <a:buChar char="✕"/>
            </a:pPr>
            <a:r>
              <a:rPr lang="en-US" sz="295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Third person omniscient pov – the unknown narrator tells a story and gives detailed information about several characters; Uses “he, she, it”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475</Words>
  <Application>Microsoft Office PowerPoint</Application>
  <PresentationFormat>On-screen Show (4:3)</PresentationFormat>
  <Paragraphs>82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Noto Symbol</vt:lpstr>
      <vt:lpstr>Souce Sans Pro</vt:lpstr>
      <vt:lpstr>Source Sans Pro</vt:lpstr>
      <vt:lpstr>Trek</vt:lpstr>
      <vt:lpstr>ELEMENTS OF  FICTION AND NONFICTION</vt:lpstr>
      <vt:lpstr>TYPES OF READING/WRITING</vt:lpstr>
      <vt:lpstr>FICTION GENRES </vt:lpstr>
      <vt:lpstr>FICTION ELEMENTS </vt:lpstr>
      <vt:lpstr>CHARACTER </vt:lpstr>
      <vt:lpstr>SETTING </vt:lpstr>
      <vt:lpstr>PLOT</vt:lpstr>
      <vt:lpstr>THEME</vt:lpstr>
      <vt:lpstr>POINT OF VIEW</vt:lpstr>
      <vt:lpstr>NONFICTION GENRES</vt:lpstr>
      <vt:lpstr>ELEMENTS OF NONFICTION </vt:lpstr>
      <vt:lpstr>Author’s PURPOSE</vt:lpstr>
      <vt:lpstr>Author’s PERSPECTIVE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 FICTION AND NONFICTION</dc:title>
  <dc:creator>McWhorter, Donna</dc:creator>
  <cp:lastModifiedBy>McWhorter, Donna</cp:lastModifiedBy>
  <cp:revision>4</cp:revision>
  <dcterms:modified xsi:type="dcterms:W3CDTF">2015-01-26T17:03:48Z</dcterms:modified>
</cp:coreProperties>
</file>